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3" r:id="rId4"/>
    <p:sldId id="281" r:id="rId5"/>
    <p:sldId id="279" r:id="rId6"/>
    <p:sldId id="285" r:id="rId7"/>
    <p:sldId id="286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5596" autoAdjust="0"/>
  </p:normalViewPr>
  <p:slideViewPr>
    <p:cSldViewPr>
      <p:cViewPr>
        <p:scale>
          <a:sx n="100" d="100"/>
          <a:sy n="100" d="100"/>
        </p:scale>
        <p:origin x="-8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86F7C0-30EE-4A29-B3ED-C8E522B1E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733F1-3878-455A-B06E-6E9D31075B8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8BB8-FCA7-42B2-9961-57141F475345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8BB8-FCA7-42B2-9961-57141F475345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8BB8-FCA7-42B2-9961-57141F475345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8BB8-FCA7-42B2-9961-57141F475345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780F-2269-4724-92FB-24B10D837AE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8382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8382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808038"/>
            <a:ext cx="182880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08038"/>
            <a:ext cx="533400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080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img-fotki.yandex.ru/get/9312/221156933.3/0_a6877_7bb0dc77_L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time_continue=3&amp;v=4cZcgIBPc_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torothody.ru/musor/razdelnyj-sbor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ybinskcity.ru/news/2016/01/18/Ekologicheskie-meropriyatiya-v-Rybinske-otmecheny-na-federalnom-urovne/" TargetMode="External"/><Relationship Id="rId4" Type="http://schemas.openxmlformats.org/officeDocument/2006/relationships/hyperlink" Target="https://molportal.ru/content/razdelyai-i%C2%A0sokhranyai-eksperiment-po%C2%A0razdelnomu-sboru-musora-v%C2%A0rybinsk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gpicture.com.ua/286-den-zemli-2009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reenpeace.org/russia/ru/news/2010/September/2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andex.ru/images/search?pos=7&amp;img_url=https://recycling-m.ru/vendor/img/services/tko.png&amp;text=%D1%81%D0%BE%D1%81%D1%82%D0%B0%D0%B2%20%D0%B1%D1%8B%D1%82%D0%BE%D0%B2%D1%8B%D1%85%20%D0%BE%D1%82%D1%85%D0%BE%D0%B4%D0%BE%D0%B2%20%D0%B2%20%D0%A0%D0%BE%D1%81%D1%81%D0%B8%D0%B8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n12a.ru/author/admin/page/2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s13.ru/archives/19268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uralinform.ru/reports/society/282742-cvetnye-konteinery-dlya-musora-propishut-v-platejkah-sverdlovchan/media/infographi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82000" cy="129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Сердюкова Любовь Николаевна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3 курса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ГПОУ ЯО Рыбинский колледж городской инфраструктуры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5334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Разделяй и сохраняй!</a:t>
            </a:r>
            <a:endParaRPr lang="ru-RU" sz="5400" b="1" cap="none" spc="1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Раздельный сбор в России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6934200" cy="2590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	Одна </a:t>
            </a:r>
            <a:r>
              <a:rPr lang="ru-RU" sz="1800" dirty="0"/>
              <a:t>из причин, по которым в России сортировка мусора и производство из вторичного сырья не поставлены на поток, как, например, в Европе, – высокая стоимость переработки в сравнении с низкой стоимостью захоронения. Европейским мусорщикам тонна твердых бытовых отходов, отвезенная на захоронение, обходится в тысячу евро, а российским – всего в пятнадцать. </a:t>
            </a:r>
          </a:p>
        </p:txBody>
      </p:sp>
    </p:spTree>
    <p:extLst>
      <p:ext uri="{BB962C8B-B14F-4D97-AF65-F5344CB8AC3E}">
        <p14:creationId xmlns:p14="http://schemas.microsoft.com/office/powerpoint/2010/main" val="4049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Законодательство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6934200" cy="5715000"/>
          </a:xfrm>
        </p:spPr>
        <p:txBody>
          <a:bodyPr/>
          <a:lstStyle/>
          <a:p>
            <a:r>
              <a:rPr lang="ru-RU" sz="1800" dirty="0"/>
              <a:t>	Законодательство в России в сфере разделения мусора только начинает появляться. Так, 31 декабря 2017 года президентом был подписан закон о вводе раздельного сбора мусора и обеспечении стимулирующих мер. Статья закона с поправками в федеральное законодательство в сфере отходов производства и потребления вступает в силу с 1 января 2019. С января 2018 года многие категории отходов запрещается захоронять на полигонах. Ранее для установки баков для разделения мусора требовалась отдельная лицензия, теперь процедуру упростили. Это позволяет надеяться на развитие системы разделения и переработки мусора в России.</a:t>
            </a:r>
          </a:p>
          <a:p>
            <a:r>
              <a:rPr lang="ru-RU" sz="1800" dirty="0"/>
              <a:t>Закон регламентирует и размещение мусороперерабатывающих комплексов – теперь для их обустройства на территории понадобится резолюция проживающих на этой территории граждан. Вопросы размещения баков и вывоза мусора тоже должны будут одобряться на совещаниях собственников жилья и управляющих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13372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Пункты раздельного сбора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934200" cy="4724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	Найти </a:t>
            </a:r>
            <a:r>
              <a:rPr lang="ru-RU" sz="1800" dirty="0"/>
              <a:t>пункты раздельного сбора мусора в городе или области, где вы живете, достаточно просто: большинство из них – официальные организации, отмеченные на картах. Здесь поможет любая поисковая система навигации – Яндекс, Гугл, ДубльГис, хотя информация об адресах, телефонах и часах работы там иногда обновляется несвоевременно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	На </a:t>
            </a:r>
            <a:r>
              <a:rPr lang="ru-RU" sz="1800" dirty="0"/>
              <a:t>сайте Гринписа можно воспользоваться интерактивной картой (http://recyclemap.ru/), на которой указаны пункты сбора мусора. Регионом по умолчанию установлена Московская область, но его можно переключить, отмасштабировав карту и нажав на столицу вашего региона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	Разделение </a:t>
            </a:r>
            <a:r>
              <a:rPr lang="ru-RU" sz="1800" dirty="0"/>
              <a:t>ТБО практикуют у себя и многие сетевые магазины: сбор батареек, одноразовой тары. Баки для разных типов отходов установлены на вокзалах российских железных дорог.</a:t>
            </a:r>
          </a:p>
        </p:txBody>
      </p:sp>
    </p:spTree>
    <p:extLst>
      <p:ext uri="{BB962C8B-B14F-4D97-AF65-F5344CB8AC3E}">
        <p14:creationId xmlns:p14="http://schemas.microsoft.com/office/powerpoint/2010/main" val="36705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Раздельный сбор в Рыбинске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934200" cy="2667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800" dirty="0"/>
              <a:t>В Рыбинске проходит эксперимент по раздельному сбору мусора. Каждый житель Рыбинска может внести свой посильный вклад в охрану окружающей среды, позаботиться о природе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	Для </a:t>
            </a:r>
            <a:r>
              <a:rPr lang="ru-RU" sz="1800" dirty="0"/>
              <a:t>эксперимента в Рыбинске были выбраны три площадки в поселке Волжский. Главной причиной выбора именно этого поселка стало, то, что здесь есть возможность мониторинга результатов. Ведь важно понять, насколько раздельный сбор приемлем гражданами. </a:t>
            </a:r>
          </a:p>
        </p:txBody>
      </p:sp>
      <p:pic>
        <p:nvPicPr>
          <p:cNvPr id="7170" name="Picture 2" descr="http://img-fotki.yandex.ru/get/9312/221156933.3/0_a6877_7bb0dc77_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3619500" cy="22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Просто разделяй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934200" cy="4724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www.youtube.com/watch?time_continue=3&amp;v=4cZcgIBPc_U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dirty="0"/>
              <a:t>Раздельно собранные отходы — это НЕ МУСОР, это ВТОРИЧНОЕ СЫРЬЕ, из которого можно получать нужные нам товары, не увеличивая нагрузку на окружающую среду. </a:t>
            </a:r>
            <a:endParaRPr lang="en-US" dirty="0"/>
          </a:p>
          <a:p>
            <a:pPr>
              <a:lnSpc>
                <a:spcPct val="80000"/>
              </a:lnSpc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66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Список источников</a:t>
            </a:r>
            <a:endParaRPr lang="ru-RU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6764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800" kern="0" dirty="0" smtClean="0">
                <a:latin typeface="Verdana" pitchFamily="34" charset="0"/>
                <a:ea typeface="굴림" charset="-127"/>
                <a:hlinkClick r:id="rId3"/>
              </a:rPr>
              <a:t>https://vtorothody.ru/musor/razdelnyj-sbor.html</a:t>
            </a:r>
            <a:endParaRPr lang="ru-RU" altLang="ko-KR" sz="1800" kern="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ko-KR" sz="1800" kern="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1800" kern="0" dirty="0">
                <a:latin typeface="Verdana" pitchFamily="34" charset="0"/>
                <a:ea typeface="굴림" charset="-127"/>
                <a:hlinkClick r:id="rId4"/>
              </a:rPr>
              <a:t>https://</a:t>
            </a:r>
            <a:r>
              <a:rPr lang="en-US" altLang="ko-KR" sz="1800" kern="0" dirty="0" smtClean="0">
                <a:latin typeface="Verdana" pitchFamily="34" charset="0"/>
                <a:ea typeface="굴림" charset="-127"/>
                <a:hlinkClick r:id="rId4"/>
              </a:rPr>
              <a:t>molportal.ru/content/razdelyai-i%C2%A0sokhranyai-eksperiment-po%C2%A0razdelnomu-sboru-musora-v%C2%A0rybinske</a:t>
            </a:r>
            <a:endParaRPr lang="ru-RU" altLang="ko-KR" sz="1800" kern="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ko-KR" sz="1800" kern="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1800" kern="0" dirty="0">
                <a:latin typeface="Verdana" pitchFamily="34" charset="0"/>
                <a:ea typeface="굴림" charset="-127"/>
                <a:hlinkClick r:id="rId5"/>
              </a:rPr>
              <a:t>http://rybinskcity.ru/news/2016/01/18/Ekologicheskie-meropriyatiya-v-Rybinske-otmecheny-na-federalnom-urovne</a:t>
            </a:r>
            <a:r>
              <a:rPr lang="en-US" altLang="ko-KR" sz="1800" kern="0" dirty="0" smtClean="0">
                <a:latin typeface="Verdana" pitchFamily="34" charset="0"/>
                <a:ea typeface="굴림" charset="-127"/>
                <a:hlinkClick r:id="rId5"/>
              </a:rPr>
              <a:t>/</a:t>
            </a:r>
            <a:endParaRPr lang="ru-RU" altLang="ko-KR" sz="1800" kern="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1800" kern="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9210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Содержание</a:t>
            </a: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3" action="ppaction://hlinksldjump"/>
              </a:rPr>
              <a:t>Цель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4" action="ppaction://hlinksldjump"/>
              </a:rPr>
              <a:t>Человек и природа.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5" action="ppaction://hlinksldjump"/>
              </a:rPr>
              <a:t>В чём смысл разделения?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6" action="ppaction://hlinksldjump"/>
              </a:rPr>
              <a:t>Плюсы раздельного сбора.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7" action="ppaction://hlinksldjump"/>
              </a:rPr>
              <a:t>Минусы и проблемы.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8" action="ppaction://hlinksldjump"/>
              </a:rPr>
              <a:t>Процесс сортировки.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9" action="ppaction://hlinksldjump"/>
              </a:rPr>
              <a:t>Раздельный сбор в России.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0" action="ppaction://hlinksldjump"/>
              </a:rPr>
              <a:t>Законодательство.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1" action="ppaction://hlinksldjump"/>
              </a:rPr>
              <a:t>Пункты раздельного сбора.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2" action="ppaction://hlinksldjump"/>
              </a:rPr>
              <a:t>Раздельный сбор в Рыбинске.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3" action="ppaction://hlinksldjump"/>
              </a:rPr>
              <a:t>Просто разделяй.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4" action="ppaction://hlinksldjump"/>
              </a:rPr>
              <a:t>Заключение.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hlinkClick r:id="rId15" action="ppaction://hlinksldjump"/>
              </a:rPr>
              <a:t>Список источников.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Цель</a:t>
            </a: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15200" cy="1600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dirty="0">
                <a:latin typeface="Verdana" pitchFamily="34" charset="0"/>
                <a:ea typeface="굴림" charset="-127"/>
              </a:rPr>
              <a:t>Изучить значимость раздельного сбора бытовых отходов</a:t>
            </a:r>
            <a:endParaRPr lang="en-US" altLang="ko-KR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89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Человек и природа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90600"/>
            <a:ext cx="4038600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Много есть чудес на свете,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Человек их всех чудесней.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Но себя лишь он любил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И природу погубил.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Он никак не мог понять,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Что природа — наша мать!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Вырубаются леса, реки загрязняются,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И вода у нас в реке нам уже не нравится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Нет теперь в лесах зверей,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Человек ведь всех главней!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Удержаться он не смог,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Это был его порок.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Почему не может он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Жить спокойно и с умом?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Охранять, любить, ценить,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Всей природой дорожить!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А теперь вот видим 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Леса без птиц, и земли без воды…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Все меньше окружающей природы,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Все больше окружающей среды.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i="1" dirty="0" smtClean="0"/>
              <a:t>Шведкова А.</a:t>
            </a:r>
            <a:endParaRPr lang="en-US" sz="1600" i="1" dirty="0"/>
          </a:p>
        </p:txBody>
      </p:sp>
      <p:pic>
        <p:nvPicPr>
          <p:cNvPr id="2050" name="Picture 2" descr="https://www.greenpeace.org/russia/Global/russia/image/2003/4/illegal-forest-dump-on-the-olk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74139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8230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В чём смысл разделения?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69342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Раздельный сбор отходов – один из способов снизить экологическую нагрузку на окружающую среду. Содержимое наших мусорных вёдер состоит в основном из четырех частей: органических отходов (остатков пищи), пластика, стекла и бумаги. Эти материалы пригодны для вторичной переработки.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pic>
        <p:nvPicPr>
          <p:cNvPr id="1026" name="Picture 2" descr="http://bigpo.ru/potrb/%C2%AB%D0%9E%D1%86%D0%B5%D0%BD%D0%BA%D0%B0+%D0%BD%D0%B5%D0%BE%D0%B1%D1%85%D0%BE%D0%B4%D0%B8%D0%BC%D0%BE%D1%81%D1%82%D0%B8+%D0%B2%D0%BD%D0%B5%D0%B4%D1%80%D0%B5%D0%BD%D0%B8%D1%8F+%D1%81%D0%B5%D0%BB%D0%B5%D0%BA%D1%82%D0%B8%D0%B2%D0%BD%D0%BE%D0%B3%D0%BE+%D1%81%D0%B1%D0%BE%D1%80%D0%B0+%D1%82%D0%B2%D0%B5%D1%80%D0%B4%D1%8B%D1%85+%D0%B1%D1%8B%D1%82%D0%BE%D0%B2%D1%8B%D1%85+%D0%BE%D1%82%D1%85%D0%BE%D0%B4%D0%BE%D0%B2+%D1%81+%D0%BF%D0%BE%D1%81%D0%BB%D0%B5%D0%B4%D1%83%D1%8E%D1%89%D0%B5%D0%B9+%D0%BF%D0%B5%D1%80%D0%B5%D1%80%D0%B0%D0%B1%D0%BE%D1%82%D0%BA%D0%BE%D0%B9+%D0%BD%D0%B0+%D1%82%D0%B5%D1%80%D1%80%D0%B8%D1%82%D0%BE%D1%80%D0%B8%D0%B8+%D0%9F%D0%B5%D1%80%D0%BC%D1%81%D0%BA%D0%BE%D0%B3%D0%BE+%D0%BA%D1%80%D0%B0%D1%8F%C2%BBb/279352_html_3b6fa40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69467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1244" y="228600"/>
            <a:ext cx="6934200" cy="4267200"/>
          </a:xfrm>
        </p:spPr>
        <p:txBody>
          <a:bodyPr/>
          <a:lstStyle/>
          <a:p>
            <a:r>
              <a:rPr lang="ru-RU" sz="1800" dirty="0"/>
              <a:t>В масштабах страны изначальная сортировка ТБО тоже приносит пользу. Во-первых, создает дополнительные рабочие места на перерабатывающих заводах, в транспортировке мусора. Во-вторых, позволяет экономить невосполняемые ресурсы вроде нефти и природного газа, из которых производится пластик и большая часть синтетических волокон.</a:t>
            </a:r>
          </a:p>
          <a:p>
            <a:r>
              <a:rPr lang="ru-RU" sz="1800" dirty="0"/>
              <a:t>Для государства отпадает и необходимость отдавать большие площади под свалки и полигоны захоронения, улучшается внешний вид городской и сельской местности, стабильность экосистем, да и отношение той части электората, которая интересуется проблемами экологии.</a:t>
            </a:r>
          </a:p>
        </p:txBody>
      </p:sp>
      <p:pic>
        <p:nvPicPr>
          <p:cNvPr id="4098" name="Picture 2" descr="http://s13.ru/wp-content/upl/2017/11/mu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297296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n12a.ru/wp-content/uploads/2018/10/%D0%BC%D1%83%D1%81%D0%BE%D1%80%D0%BD%D1%8B%D0%B9-%D0%B7%D0%B0%D0%B2%D0%BE%D0%B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49068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Плюсы раздельного сбора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69342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Принцип разделения отходов может во многом облегчить жизнь – как на уровне отдельных людей, так и на уровне государства. В странах, где разделение мусора практикуется давно, для частных лиц и предприятий существуют «экологические поощрения»: можно получить скидку на услуги в сфере ЖКХ или, в случае производств, субсидии и налоговые льготы.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pic>
        <p:nvPicPr>
          <p:cNvPr id="3074" name="Picture 2" descr="https://www.uralinform.ru/media/infographic/big/ig_othody_2018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8"/>
          <a:stretch/>
        </p:blipFill>
        <p:spPr bwMode="auto">
          <a:xfrm>
            <a:off x="3048000" y="2971800"/>
            <a:ext cx="4448175" cy="31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Минусы и проблемы.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6934200" cy="5257800"/>
          </a:xfrm>
        </p:spPr>
        <p:txBody>
          <a:bodyPr/>
          <a:lstStyle/>
          <a:p>
            <a:r>
              <a:rPr lang="ru-RU" sz="1800" b="1" dirty="0"/>
              <a:t>Один из главных минусов – довольно медленная окупаемость.</a:t>
            </a:r>
            <a:r>
              <a:rPr lang="ru-RU" sz="1800" dirty="0"/>
              <a:t> Перерабатывающим предприятиям необходимо длительное время для того, чтобы «отбить» вложения, поэтому для малого бизнеса эта сфера без консолидации или государственных субсидий практически неподъёмна.</a:t>
            </a:r>
          </a:p>
          <a:p>
            <a:r>
              <a:rPr lang="ru-RU" sz="1800" dirty="0"/>
              <a:t>Стоимость оборудования для переработки остается высокой даже без включения автоматических сортировочных линий, а найти работников для этой сферы куда сложнее, чем в офис – не престижно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Еще один камень преткновения – безответственное отношение людей и их нежелание создавать себе дополнительный труд. Гораздо проще выкинуть мусор весь скопом, не задумываясь о том, куда он потом отправится. С другой стороны, есть определенное недоверие к властям и перерабатывающим предприятиям: «разделяй, не разделяй, всё одно – так же отправится на свалку, у нас ничего правильно не делается».</a:t>
            </a:r>
          </a:p>
        </p:txBody>
      </p:sp>
    </p:spTree>
    <p:extLst>
      <p:ext uri="{BB962C8B-B14F-4D97-AF65-F5344CB8AC3E}">
        <p14:creationId xmlns:p14="http://schemas.microsoft.com/office/powerpoint/2010/main" val="2952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Процесс сортировки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6934200" cy="5257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	Самый </a:t>
            </a:r>
            <a:r>
              <a:rPr lang="ru-RU" sz="1800" dirty="0"/>
              <a:t>первый этап сортировки – отделить пищевые отходы от прочих. Если вы живете в многоквартирном доме, органику, скорее всего, придется и дальше выбрасывать в мусоропровод. У жителей частного сектора эта категория отходов отправляется в компост.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Дальше </a:t>
            </a:r>
            <a:r>
              <a:rPr lang="ru-RU" sz="1800" dirty="0"/>
              <a:t>стоит складывать отдельно:</a:t>
            </a:r>
          </a:p>
          <a:p>
            <a:r>
              <a:rPr lang="ru-RU" sz="1800" dirty="0"/>
              <a:t>бумагу;</a:t>
            </a:r>
          </a:p>
          <a:p>
            <a:r>
              <a:rPr lang="ru-RU" sz="1800" dirty="0"/>
              <a:t>пластик (в основном бутылки);</a:t>
            </a:r>
          </a:p>
          <a:p>
            <a:r>
              <a:rPr lang="ru-RU" sz="1800" dirty="0"/>
              <a:t>стекло;</a:t>
            </a:r>
          </a:p>
          <a:p>
            <a:r>
              <a:rPr lang="ru-RU" sz="1800" dirty="0"/>
              <a:t>металл (банки из-под напитков, консервов</a:t>
            </a:r>
            <a:r>
              <a:rPr lang="ru-RU" sz="1800" dirty="0" smtClean="0"/>
              <a:t>).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	Хранить </a:t>
            </a:r>
            <a:r>
              <a:rPr lang="ru-RU" sz="1800" dirty="0"/>
              <a:t>отсортированный мусор до вывоза можно дома, на балконе или в кладовке, а можно договориться с соседями по лестничной клетке или по подъезду и при помощи управляющей компании устроить свои баки для разных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0251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EAEAEA"/>
      </a:lt1>
      <a:dk2>
        <a:srgbClr val="4D4D4D"/>
      </a:dk2>
      <a:lt2>
        <a:srgbClr val="0890FE"/>
      </a:lt2>
      <a:accent1>
        <a:srgbClr val="21A1FF"/>
      </a:accent1>
      <a:accent2>
        <a:srgbClr val="3CB1EB"/>
      </a:accent2>
      <a:accent3>
        <a:srgbClr val="F3F3F3"/>
      </a:accent3>
      <a:accent4>
        <a:srgbClr val="404040"/>
      </a:accent4>
      <a:accent5>
        <a:srgbClr val="ABCDFF"/>
      </a:accent5>
      <a:accent6>
        <a:srgbClr val="35A0D5"/>
      </a:accent6>
      <a:hlink>
        <a:srgbClr val="69A4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89B9"/>
        </a:lt2>
        <a:accent1>
          <a:srgbClr val="0DA5C9"/>
        </a:accent1>
        <a:accent2>
          <a:srgbClr val="31AED5"/>
        </a:accent2>
        <a:accent3>
          <a:srgbClr val="FFFFFF"/>
        </a:accent3>
        <a:accent4>
          <a:srgbClr val="404040"/>
        </a:accent4>
        <a:accent5>
          <a:srgbClr val="AACFE1"/>
        </a:accent5>
        <a:accent6>
          <a:srgbClr val="2B9DC1"/>
        </a:accent6>
        <a:hlink>
          <a:srgbClr val="4AC9D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17CB9"/>
        </a:lt2>
        <a:accent1>
          <a:srgbClr val="078CCF"/>
        </a:accent1>
        <a:accent2>
          <a:srgbClr val="2AA5DC"/>
        </a:accent2>
        <a:accent3>
          <a:srgbClr val="FFFFFF"/>
        </a:accent3>
        <a:accent4>
          <a:srgbClr val="404040"/>
        </a:accent4>
        <a:accent5>
          <a:srgbClr val="AAC5E4"/>
        </a:accent5>
        <a:accent6>
          <a:srgbClr val="2595C7"/>
        </a:accent6>
        <a:hlink>
          <a:srgbClr val="49B8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0CA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00A4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9A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538</TotalTime>
  <Words>592</Words>
  <Application>Microsoft Office PowerPoint</Application>
  <PresentationFormat>Экран (4:3)</PresentationFormat>
  <Paragraphs>108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powerpoint-template-24</vt:lpstr>
      <vt:lpstr>Презентация PowerPoint</vt:lpstr>
      <vt:lpstr>Содержание</vt:lpstr>
      <vt:lpstr>Цель</vt:lpstr>
      <vt:lpstr>Человек и природа</vt:lpstr>
      <vt:lpstr>В чём смысл разделения?</vt:lpstr>
      <vt:lpstr>Презентация PowerPoint</vt:lpstr>
      <vt:lpstr>Плюсы раздельного сбора</vt:lpstr>
      <vt:lpstr>Минусы и проблемы.</vt:lpstr>
      <vt:lpstr>Процесс сортировки</vt:lpstr>
      <vt:lpstr>Раздельный сбор в России</vt:lpstr>
      <vt:lpstr>Законодательство</vt:lpstr>
      <vt:lpstr>Пункты раздельного сбора</vt:lpstr>
      <vt:lpstr>Раздельный сбор в Рыбинске</vt:lpstr>
      <vt:lpstr>Просто разделяй</vt:lpstr>
      <vt:lpstr>Заключение</vt:lpstr>
      <vt:lpstr>Список источников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Маст</cp:lastModifiedBy>
  <cp:revision>58</cp:revision>
  <dcterms:created xsi:type="dcterms:W3CDTF">2007-01-28T20:13:27Z</dcterms:created>
  <dcterms:modified xsi:type="dcterms:W3CDTF">2018-12-07T11:25:13Z</dcterms:modified>
</cp:coreProperties>
</file>